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62" r:id="rId2"/>
    <p:sldId id="663" r:id="rId3"/>
    <p:sldId id="666" r:id="rId4"/>
    <p:sldId id="679" r:id="rId5"/>
    <p:sldId id="667" r:id="rId6"/>
    <p:sldId id="668" r:id="rId7"/>
    <p:sldId id="671" r:id="rId8"/>
    <p:sldId id="672" r:id="rId9"/>
    <p:sldId id="673" r:id="rId10"/>
    <p:sldId id="674" r:id="rId11"/>
    <p:sldId id="678" r:id="rId12"/>
    <p:sldId id="675" r:id="rId13"/>
    <p:sldId id="677" r:id="rId14"/>
    <p:sldId id="647" r:id="rId15"/>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FF0000"/>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howGuides="1">
      <p:cViewPr varScale="1">
        <p:scale>
          <a:sx n="87" d="100"/>
          <a:sy n="87" d="100"/>
        </p:scale>
        <p:origin x="-1188" y="-78"/>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It’s my first time to manage a project as a project leader;</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We need to keep in touch with our client to make sure we are on the right way.</a:t>
            </a:r>
          </a:p>
          <a:p>
            <a:pPr algn="l"/>
            <a:r>
              <a:rPr lang="en-US" altLang="zh-CN" baseline="0" dirty="0" smtClean="0">
                <a:latin typeface="Times New Roman" pitchFamily="18" charset="0"/>
                <a:cs typeface="Times New Roman" pitchFamily="18" charset="0"/>
              </a:rPr>
              <a:t>And at last, I have learned how to assigning tasks to group members in a project. It’s really get lots practice.</a:t>
            </a:r>
          </a:p>
        </p:txBody>
      </p:sp>
    </p:spTree>
    <p:extLst>
      <p:ext uri="{BB962C8B-B14F-4D97-AF65-F5344CB8AC3E}">
        <p14:creationId xmlns:p14="http://schemas.microsoft.com/office/powerpoint/2010/main" val="254932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and just like to climb stairs, I have been grow from a low level programmer to a project leader. It’s so grateful that our company can provide such a nice environment to let everyone get practice and grow up.</a:t>
            </a:r>
          </a:p>
          <a:p>
            <a:r>
              <a:rPr lang="en-US" altLang="zh-CN" dirty="0" smtClean="0"/>
              <a:t>But if I want</a:t>
            </a:r>
            <a:r>
              <a:rPr lang="en-US" altLang="zh-CN" baseline="0" dirty="0" smtClean="0"/>
              <a:t> to go further, I need to learn more core competence to support me do more challenging job. I think there are 3 things I need to care. They are software engineering, project management and presentation skill. Software is the basics of all my career, I must always keep an eye on the new technique, new tools, new trend, such as video tech, deep learning, chain block and so on…</a:t>
            </a:r>
          </a:p>
          <a:p>
            <a:r>
              <a:rPr lang="en-US" altLang="zh-CN" baseline="0" dirty="0" smtClean="0"/>
              <a:t>Project management ability will support me to do more high level jobs. Management is an art, I will widen my field of vision on it.</a:t>
            </a:r>
          </a:p>
          <a:p>
            <a:r>
              <a:rPr lang="en-US" altLang="zh-CN" baseline="0" dirty="0" smtClean="0"/>
              <a:t>And the last one is presentation skill, I think </a:t>
            </a:r>
            <a:r>
              <a:rPr lang="en-US" altLang="zh-CN" baseline="0" dirty="0" smtClean="0"/>
              <a:t>a researcher need </a:t>
            </a:r>
            <a:r>
              <a:rPr lang="en-US" altLang="zh-CN" baseline="0" dirty="0" smtClean="0"/>
              <a:t>good presentation </a:t>
            </a:r>
            <a:r>
              <a:rPr lang="en-US" altLang="zh-CN" baseline="0" dirty="0" smtClean="0"/>
              <a:t>to share his ideas. In some sense, project management is based on the way how you share your idea and tasks.</a:t>
            </a:r>
            <a:endParaRPr lang="zh-CN" altLang="en-US" dirty="0"/>
          </a:p>
        </p:txBody>
      </p:sp>
    </p:spTree>
    <p:extLst>
      <p:ext uri="{BB962C8B-B14F-4D97-AF65-F5344CB8AC3E}">
        <p14:creationId xmlns:p14="http://schemas.microsoft.com/office/powerpoint/2010/main" val="62470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t>
            </a:r>
            <a:r>
              <a:rPr lang="en-US" altLang="zh-CN" baseline="0" dirty="0" smtClean="0">
                <a:latin typeface="Times New Roman" pitchFamily="18" charset="0"/>
                <a:cs typeface="Times New Roman" pitchFamily="18" charset="0"/>
              </a:rPr>
              <a:t>as an assistant </a:t>
            </a:r>
            <a:r>
              <a:rPr lang="en-US" altLang="zh-CN" baseline="0" dirty="0" smtClean="0">
                <a:latin typeface="Times New Roman" pitchFamily="18" charset="0"/>
                <a:cs typeface="Times New Roman" pitchFamily="18" charset="0"/>
              </a:rPr>
              <a:t>researcher in 2015.</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t>
            </a:r>
            <a:r>
              <a:rPr lang="en-US" altLang="zh-CN" baseline="0" dirty="0" smtClean="0">
                <a:latin typeface="Times New Roman" pitchFamily="18" charset="0"/>
                <a:cs typeface="Times New Roman" pitchFamily="18" charset="0"/>
              </a:rPr>
              <a:t>as an assistant </a:t>
            </a:r>
            <a:r>
              <a:rPr lang="en-US" altLang="zh-CN" baseline="0" dirty="0" smtClean="0">
                <a:latin typeface="Times New Roman" pitchFamily="18" charset="0"/>
                <a:cs typeface="Times New Roman" pitchFamily="18" charset="0"/>
              </a:rPr>
              <a:t>researcher in 2015.</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stand out contributions in 4 of them. They are drug box recognition, kinect2 image mapping and composition, RCN sign &amp; display app, and BoZ project. The rest projects, I did some assist jobs, such as test cases, did feasibility verification.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is a developer. I did 3 major contributions in this project. </a:t>
            </a:r>
          </a:p>
          <a:p>
            <a:pPr eaLnBrk="1" hangingPunct="1">
              <a:spcBef>
                <a:spcPct val="0"/>
              </a:spcBef>
            </a:pPr>
            <a:r>
              <a:rPr lang="en-US" altLang="zh-CN" baseline="0" dirty="0" smtClean="0"/>
              <a:t>The first contribution 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a:t>
            </a:r>
          </a:p>
          <a:p>
            <a:pPr algn="l"/>
            <a:r>
              <a:rPr lang="en-US" altLang="zh-CN" dirty="0" smtClean="0"/>
              <a:t>Based on the running environment and feature I designed FTP communication architecture, it can simplified the complexity of communication between RICOH MFP and display devices.</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09/03/2018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09/03/2018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image" Target="../media/image11.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notesSlide" Target="../notesSlides/notesSlide10.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14.png"/><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13.png"/><Relationship Id="rId10" Type="http://schemas.openxmlformats.org/officeDocument/2006/relationships/tags" Target="../tags/tag67.xml"/><Relationship Id="rId19" Type="http://schemas.openxmlformats.org/officeDocument/2006/relationships/slideLayout" Target="../slideLayouts/slideLayout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notesSlide" Target="../notesSlides/notesSlide13.xml"/><Relationship Id="rId5" Type="http://schemas.openxmlformats.org/officeDocument/2006/relationships/tags" Target="../tags/tag82.xml"/><Relationship Id="rId10" Type="http://schemas.openxmlformats.org/officeDocument/2006/relationships/slideLayout" Target="../slideLayouts/slideLayout6.xml"/><Relationship Id="rId4" Type="http://schemas.openxmlformats.org/officeDocument/2006/relationships/tags" Target="../tags/tag81.xml"/><Relationship Id="rId9" Type="http://schemas.openxmlformats.org/officeDocument/2006/relationships/tags" Target="../tags/tag8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notesSlide" Target="../notesSlides/notesSlide6.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tags" Target="../tags/tag33.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slideLayout" Target="../slideLayouts/slideLayout6.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tags" Target="../tags/tag35.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8" Type="http://schemas.openxmlformats.org/officeDocument/2006/relationships/tags" Target="../tags/tag12.xml"/></Relationships>
</file>

<file path=ppt/slides/_rels/slide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notesSlide" Target="../notesSlides/notesSlide7.xml"/><Relationship Id="rId3" Type="http://schemas.openxmlformats.org/officeDocument/2006/relationships/video" Target="../media/media1.wmv"/><Relationship Id="rId7" Type="http://schemas.openxmlformats.org/officeDocument/2006/relationships/tags" Target="../tags/tag40.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36.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4.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8.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9.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6.xml"/><Relationship Id="rId5" Type="http://schemas.openxmlformats.org/officeDocument/2006/relationships/tags" Target="../tags/tag52.xml"/><Relationship Id="rId15" Type="http://schemas.openxmlformats.org/officeDocument/2006/relationships/image" Target="../media/image10.gif"/><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462372" y="2780928"/>
            <a:ext cx="6167586" cy="1717393"/>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2400" kern="0" dirty="0">
                <a:latin typeface="Times New Roman" pitchFamily="18" charset="0"/>
                <a:cs typeface="Times New Roman" pitchFamily="18" charset="0"/>
              </a:rPr>
              <a:t>It’s my first time to </a:t>
            </a:r>
            <a:r>
              <a:rPr lang="en-US" altLang="zh-CN" sz="2400" kern="0" dirty="0">
                <a:solidFill>
                  <a:srgbClr val="FF0000"/>
                </a:solidFill>
                <a:latin typeface="Times New Roman" pitchFamily="18" charset="0"/>
                <a:cs typeface="Times New Roman" pitchFamily="18" charset="0"/>
              </a:rPr>
              <a:t>manage a project </a:t>
            </a:r>
            <a:r>
              <a:rPr lang="en-US" altLang="zh-CN" sz="2400" kern="0" dirty="0">
                <a:latin typeface="Times New Roman" pitchFamily="18" charset="0"/>
                <a:cs typeface="Times New Roman" pitchFamily="18" charset="0"/>
              </a:rPr>
              <a:t>as a PL;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2400" kern="0" dirty="0">
                <a:latin typeface="Times New Roman" pitchFamily="18" charset="0"/>
                <a:cs typeface="Times New Roman" pitchFamily="18" charset="0"/>
              </a:rPr>
              <a:t>I’ve learned how a </a:t>
            </a:r>
            <a:r>
              <a:rPr lang="en-US" altLang="zh-CN" sz="2400" kern="0" dirty="0">
                <a:solidFill>
                  <a:srgbClr val="FF0000"/>
                </a:solidFill>
                <a:latin typeface="Times New Roman" pitchFamily="18" charset="0"/>
                <a:cs typeface="Times New Roman" pitchFamily="18" charset="0"/>
              </a:rPr>
              <a:t>project was going </a:t>
            </a:r>
          </a:p>
          <a:p>
            <a:pPr eaLnBrk="1" fontAlgn="auto" hangingPunct="1">
              <a:lnSpc>
                <a:spcPct val="110000"/>
              </a:lnSpc>
              <a:spcBef>
                <a:spcPts val="0"/>
              </a:spcBef>
              <a:spcAft>
                <a:spcPts val="0"/>
              </a:spcAft>
              <a:buClr>
                <a:srgbClr val="FF0000"/>
              </a:buClr>
              <a:defRPr/>
            </a:pPr>
            <a:r>
              <a:rPr lang="en-US" altLang="zh-CN" sz="2400" kern="0" dirty="0">
                <a:solidFill>
                  <a:srgbClr val="FF0000"/>
                </a:solidFill>
                <a:latin typeface="Times New Roman" pitchFamily="18" charset="0"/>
                <a:cs typeface="Times New Roman" pitchFamily="18" charset="0"/>
              </a:rPr>
              <a:t>  </a:t>
            </a:r>
            <a:r>
              <a:rPr lang="en-US" altLang="zh-CN" sz="2400" kern="0" dirty="0" smtClean="0">
                <a:solidFill>
                  <a:srgbClr val="FF0000"/>
                </a:solidFill>
                <a:latin typeface="Times New Roman" pitchFamily="18" charset="0"/>
                <a:cs typeface="Times New Roman" pitchFamily="18" charset="0"/>
              </a:rPr>
              <a:t>  </a:t>
            </a:r>
            <a:r>
              <a:rPr lang="en-US" altLang="zh-CN" sz="2400" kern="0" dirty="0" smtClean="0">
                <a:latin typeface="Times New Roman" pitchFamily="18" charset="0"/>
                <a:cs typeface="Times New Roman" pitchFamily="18" charset="0"/>
              </a:rPr>
              <a:t>and </a:t>
            </a:r>
            <a:r>
              <a:rPr lang="en-US" altLang="zh-CN" sz="2400" kern="0" dirty="0">
                <a:latin typeface="Times New Roman" pitchFamily="18" charset="0"/>
                <a:cs typeface="Times New Roman" pitchFamily="18" charset="0"/>
              </a:rPr>
              <a:t>how to </a:t>
            </a:r>
            <a:r>
              <a:rPr lang="en-US" altLang="zh-CN" sz="2400" kern="0" dirty="0">
                <a:solidFill>
                  <a:srgbClr val="FF0000"/>
                </a:solidFill>
                <a:latin typeface="Times New Roman" pitchFamily="18" charset="0"/>
                <a:cs typeface="Times New Roman" pitchFamily="18" charset="0"/>
              </a:rPr>
              <a:t>communicate </a:t>
            </a:r>
            <a:r>
              <a:rPr lang="en-US" altLang="zh-CN" sz="2400" kern="0" dirty="0">
                <a:latin typeface="Times New Roman" pitchFamily="18" charset="0"/>
                <a:cs typeface="Times New Roman" pitchFamily="18" charset="0"/>
              </a:rPr>
              <a:t>with others;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2400" kern="0" dirty="0">
                <a:latin typeface="Times New Roman" pitchFamily="18" charset="0"/>
                <a:cs typeface="Times New Roman" pitchFamily="18" charset="0"/>
              </a:rPr>
              <a:t>How to </a:t>
            </a:r>
            <a:r>
              <a:rPr lang="en-US" altLang="zh-CN" sz="2400" kern="0" dirty="0">
                <a:solidFill>
                  <a:srgbClr val="FF0000"/>
                </a:solidFill>
                <a:latin typeface="Times New Roman" pitchFamily="18" charset="0"/>
                <a:cs typeface="Times New Roman" pitchFamily="18" charset="0"/>
              </a:rPr>
              <a:t>manage group members </a:t>
            </a:r>
            <a:r>
              <a:rPr lang="en-US" altLang="zh-CN" sz="2400" kern="0" dirty="0">
                <a:latin typeface="Times New Roman" pitchFamily="18" charset="0"/>
                <a:cs typeface="Times New Roman" pitchFamily="18" charset="0"/>
              </a:rPr>
              <a:t>in a project.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sp>
        <p:nvSpPr>
          <p:cNvPr id="21" name="MH_SubTitle_4"/>
          <p:cNvSpPr/>
          <p:nvPr>
            <p:custDataLst>
              <p:tags r:id="rId3"/>
            </p:custDataLst>
          </p:nvPr>
        </p:nvSpPr>
        <p:spPr>
          <a:xfrm>
            <a:off x="66775" y="4499122"/>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4"/>
            </p:custDataLst>
          </p:nvPr>
        </p:nvSpPr>
        <p:spPr>
          <a:xfrm>
            <a:off x="56456" y="4276872"/>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5"/>
            </p:custDataLst>
          </p:nvPr>
        </p:nvSpPr>
        <p:spPr>
          <a:xfrm>
            <a:off x="1148523" y="3697436"/>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6"/>
            </p:custDataLst>
          </p:nvPr>
        </p:nvSpPr>
        <p:spPr>
          <a:xfrm>
            <a:off x="1146803" y="3476772"/>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7"/>
            </p:custDataLst>
          </p:nvPr>
        </p:nvSpPr>
        <p:spPr>
          <a:xfrm>
            <a:off x="2257789" y="2890986"/>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8"/>
            </p:custDataLst>
          </p:nvPr>
        </p:nvSpPr>
        <p:spPr>
          <a:xfrm>
            <a:off x="2254349" y="2665560"/>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9"/>
            </p:custDataLst>
          </p:nvPr>
        </p:nvSpPr>
        <p:spPr bwMode="auto">
          <a:xfrm>
            <a:off x="849279" y="1844824"/>
            <a:ext cx="1487620" cy="2439987"/>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14</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graphicFrame>
        <p:nvGraphicFramePr>
          <p:cNvPr id="3" name="表格 2"/>
          <p:cNvGraphicFramePr>
            <a:graphicFrameLocks noGrp="1"/>
          </p:cNvGraphicFramePr>
          <p:nvPr>
            <p:extLst>
              <p:ext uri="{D42A27DB-BD31-4B8C-83A1-F6EECF244321}">
                <p14:modId xmlns:p14="http://schemas.microsoft.com/office/powerpoint/2010/main" val="1436817588"/>
              </p:ext>
            </p:extLst>
          </p:nvPr>
        </p:nvGraphicFramePr>
        <p:xfrm>
          <a:off x="1334570" y="2592351"/>
          <a:ext cx="7578870" cy="741680"/>
        </p:xfrm>
        <a:graphic>
          <a:graphicData uri="http://schemas.openxmlformats.org/drawingml/2006/table">
            <a:tbl>
              <a:tblPr firstRow="1" bandRow="1">
                <a:tableStyleId>{D7AC3CCA-C797-4891-BE02-D94E43425B78}</a:tableStyleId>
              </a:tblPr>
              <a:tblGrid>
                <a:gridCol w="2526290"/>
                <a:gridCol w="2526290"/>
                <a:gridCol w="2526290"/>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404375468"/>
              </p:ext>
            </p:extLst>
          </p:nvPr>
        </p:nvGraphicFramePr>
        <p:xfrm>
          <a:off x="1334570" y="4392551"/>
          <a:ext cx="7578870" cy="741680"/>
        </p:xfrm>
        <a:graphic>
          <a:graphicData uri="http://schemas.openxmlformats.org/drawingml/2006/table">
            <a:tbl>
              <a:tblPr firstRow="1" bandRow="1">
                <a:tableStyleId>{D7AC3CCA-C797-4891-BE02-D94E43425B78}</a:tableStyleId>
              </a:tblPr>
              <a:tblGrid>
                <a:gridCol w="2526290"/>
                <a:gridCol w="2526290"/>
                <a:gridCol w="2526290"/>
              </a:tblGrid>
              <a:tr h="370840">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8" name="内容占位符 2"/>
          <p:cNvSpPr txBox="1">
            <a:spLocks/>
          </p:cNvSpPr>
          <p:nvPr/>
        </p:nvSpPr>
        <p:spPr>
          <a:xfrm>
            <a:off x="881220" y="1628800"/>
            <a:ext cx="4968552" cy="792088"/>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a:latin typeface="Times New Roman" pitchFamily="18" charset="0"/>
                <a:cs typeface="Times New Roman" pitchFamily="18" charset="0"/>
              </a:rPr>
              <a:t>E</a:t>
            </a:r>
            <a:r>
              <a:rPr lang="en-US" altLang="zh-CN" dirty="0" smtClean="0">
                <a:latin typeface="Times New Roman" pitchFamily="18" charset="0"/>
                <a:cs typeface="Times New Roman" pitchFamily="18" charset="0"/>
              </a:rPr>
              <a:t>ducation Experience</a:t>
            </a:r>
            <a:endParaRPr lang="en-US" altLang="zh-CN" dirty="0" smtClean="0">
              <a:latin typeface="Times New Roman" pitchFamily="18" charset="0"/>
              <a:cs typeface="Times New Roman" pitchFamily="18" charset="0"/>
            </a:endParaRP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
        <p:nvSpPr>
          <p:cNvPr id="9" name="内容占位符 2"/>
          <p:cNvSpPr txBox="1">
            <a:spLocks/>
          </p:cNvSpPr>
          <p:nvPr/>
        </p:nvSpPr>
        <p:spPr>
          <a:xfrm>
            <a:off x="881220" y="3501008"/>
            <a:ext cx="4968552" cy="792088"/>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Working </a:t>
            </a:r>
            <a:r>
              <a:rPr lang="en-US" altLang="zh-CN" dirty="0" smtClean="0">
                <a:latin typeface="Times New Roman" pitchFamily="18" charset="0"/>
                <a:cs typeface="Times New Roman" pitchFamily="18" charset="0"/>
              </a:rPr>
              <a:t>Experience</a:t>
            </a:r>
            <a:endParaRPr lang="en-US" altLang="zh-CN" dirty="0" smtClean="0">
              <a:latin typeface="Times New Roman" pitchFamily="18" charset="0"/>
              <a:cs typeface="Times New Roman" pitchFamily="18" charset="0"/>
            </a:endParaRP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8218134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48544" y="1556792"/>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endParaRPr lang="en-US" altLang="zh-CN" sz="1600" dirty="0" smtClean="0">
              <a:latin typeface="Times New Roman" pitchFamily="18" charset="0"/>
              <a:cs typeface="Times New Roman" pitchFamily="18" charset="0"/>
            </a:endParaRPr>
          </a:p>
          <a:p>
            <a:pPr>
              <a:spcBef>
                <a:spcPts val="550"/>
              </a:spcBef>
              <a:spcAft>
                <a:spcPts val="550"/>
              </a:spcAft>
            </a:pPr>
            <a:r>
              <a:rPr lang="en-US" altLang="zh-CN" sz="1600" dirty="0" smtClean="0">
                <a:latin typeface="Times New Roman" pitchFamily="18" charset="0"/>
                <a:cs typeface="Times New Roman" pitchFamily="18" charset="0"/>
              </a:rPr>
              <a:t>I </a:t>
            </a:r>
            <a:r>
              <a:rPr lang="en-US" altLang="zh-CN" sz="1600" dirty="0" smtClean="0">
                <a:latin typeface="Times New Roman" pitchFamily="18" charset="0"/>
                <a:cs typeface="Times New Roman" pitchFamily="18" charset="0"/>
              </a:rPr>
              <a:t>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r>
              <a:rPr lang="en-US" altLang="zh-CN" sz="1600" dirty="0" smtClean="0">
                <a:latin typeface="Times New Roman" pitchFamily="18" charset="0"/>
                <a:cs typeface="Times New Roman" pitchFamily="18" charset="0"/>
              </a:rPr>
              <a:t>;</a:t>
            </a:r>
            <a:endParaRPr lang="en-US" altLang="zh-CN" sz="1600" dirty="0" smtClean="0">
              <a:latin typeface="Times New Roman" pitchFamily="18" charset="0"/>
              <a:cs typeface="Times New Roman" pitchFamily="18" charset="0"/>
            </a:endParaRP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499344" y="2204864"/>
            <a:ext cx="2244329"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981688"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489026"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981688"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489026" y="5085184"/>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981688" y="516535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1499344" y="2708920"/>
            <a:ext cx="2445544" cy="1154675"/>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Multiple </a:t>
            </a:r>
            <a:r>
              <a:rPr lang="en-US" altLang="zh-CN" dirty="0"/>
              <a:t>Select </a:t>
            </a:r>
            <a:endParaRPr lang="en-US" altLang="zh-CN" dirty="0" smtClean="0"/>
          </a:p>
          <a:p>
            <a:pPr marL="285750" indent="-285750">
              <a:lnSpc>
                <a:spcPct val="150000"/>
              </a:lnSpc>
              <a:buClr>
                <a:srgbClr val="FF0000"/>
              </a:buClr>
              <a:buFont typeface="Wingdings" pitchFamily="2" charset="2"/>
              <a:buChar char="n"/>
            </a:pPr>
            <a:r>
              <a:rPr lang="en-US" altLang="zh-CN" dirty="0"/>
              <a:t>Drag </a:t>
            </a:r>
            <a:r>
              <a:rPr lang="en-US" altLang="zh-CN" dirty="0" smtClean="0"/>
              <a:t>images between </a:t>
            </a:r>
            <a:r>
              <a:rPr lang="en-US" altLang="zh-CN" dirty="0"/>
              <a:t>controls</a:t>
            </a:r>
            <a:endParaRPr lang="zh-CN" altLang="en-US" dirty="0"/>
          </a:p>
        </p:txBody>
      </p:sp>
      <p:sp>
        <p:nvSpPr>
          <p:cNvPr id="23" name="TextBox 22"/>
          <p:cNvSpPr txBox="1"/>
          <p:nvPr/>
        </p:nvSpPr>
        <p:spPr>
          <a:xfrm>
            <a:off x="1489026" y="414908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Basic </a:t>
            </a:r>
            <a:r>
              <a:rPr lang="en-US" altLang="zh-CN" dirty="0"/>
              <a:t>Function </a:t>
            </a:r>
            <a:endParaRPr lang="en-US" altLang="zh-CN" dirty="0" smtClean="0"/>
          </a:p>
          <a:p>
            <a:pPr marL="285750" indent="-285750">
              <a:lnSpc>
                <a:spcPct val="150000"/>
              </a:lnSpc>
              <a:buClr>
                <a:srgbClr val="FF0000"/>
              </a:buClr>
              <a:buFont typeface="Wingdings" pitchFamily="2" charset="2"/>
              <a:buChar char="n"/>
            </a:pPr>
            <a:r>
              <a:rPr lang="en-US" altLang="zh-CN" dirty="0" smtClean="0"/>
              <a:t>Data Batch import</a:t>
            </a:r>
          </a:p>
          <a:p>
            <a:pPr marL="285750" indent="-285750">
              <a:lnSpc>
                <a:spcPct val="150000"/>
              </a:lnSpc>
              <a:buClr>
                <a:srgbClr val="FF0000"/>
              </a:buClr>
              <a:buFont typeface="Wingdings" pitchFamily="2" charset="2"/>
              <a:buChar char="n"/>
            </a:pPr>
            <a:r>
              <a:rPr lang="en-US" altLang="zh-CN" dirty="0"/>
              <a:t>Connection pool</a:t>
            </a:r>
            <a:endParaRPr lang="zh-CN" altLang="en-US" dirty="0"/>
          </a:p>
        </p:txBody>
      </p:sp>
      <p:sp>
        <p:nvSpPr>
          <p:cNvPr id="24" name="TextBox 23"/>
          <p:cNvSpPr txBox="1"/>
          <p:nvPr/>
        </p:nvSpPr>
        <p:spPr>
          <a:xfrm>
            <a:off x="1489026" y="5603129"/>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Temporary </a:t>
            </a:r>
            <a:r>
              <a:rPr lang="en-US" altLang="zh-CN" dirty="0"/>
              <a:t>file </a:t>
            </a:r>
            <a:endParaRPr lang="en-US" altLang="zh-CN" dirty="0" smtClean="0"/>
          </a:p>
          <a:p>
            <a:pPr marL="285750" indent="-285750">
              <a:lnSpc>
                <a:spcPct val="150000"/>
              </a:lnSpc>
              <a:buClr>
                <a:srgbClr val="FF0000"/>
              </a:buClr>
              <a:buFont typeface="Wingdings" pitchFamily="2" charset="2"/>
              <a:buChar char="n"/>
            </a:pPr>
            <a:r>
              <a:rPr lang="en-US" altLang="zh-CN" dirty="0" smtClean="0"/>
              <a:t>Memory </a:t>
            </a:r>
            <a:r>
              <a:rPr lang="en-US" altLang="zh-CN" dirty="0"/>
              <a:t>usage from 1GB -&gt;200MB</a:t>
            </a:r>
            <a:endParaRPr lang="zh-CN" altLang="en-US" dirty="0"/>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616174" y="2672889"/>
            <a:ext cx="3568585" cy="2308324"/>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a:t>
            </a:r>
            <a:r>
              <a:rPr lang="en-US" altLang="zh-CN" dirty="0" smtClean="0">
                <a:latin typeface="Times New Roman" pitchFamily="18" charset="0"/>
                <a:cs typeface="Times New Roman" pitchFamily="18" charset="0"/>
              </a:rPr>
              <a:t>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1.Our algorithm is based on Kinect 2, supported by Framework 4</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2.Customers’ platform is based on framework 2.</a:t>
            </a:r>
            <a:endParaRPr lang="en-US" altLang="zh-CN" dirty="0" smtClean="0">
              <a:latin typeface="Times New Roman" pitchFamily="18" charset="0"/>
              <a:cs typeface="Times New Roman" pitchFamily="18" charset="0"/>
            </a:endParaRP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9966" y="373377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889104" y="1844824"/>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2204864"/>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4" name="MH_SubTitle_2"/>
          <p:cNvSpPr txBox="1">
            <a:spLocks noChangeArrowheads="1"/>
          </p:cNvSpPr>
          <p:nvPr>
            <p:custDataLst>
              <p:tags r:id="rId6"/>
            </p:custDataLst>
          </p:nvPr>
        </p:nvSpPr>
        <p:spPr bwMode="auto">
          <a:xfrm>
            <a:off x="1283874"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PC UI</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15" name="MH_Other_2"/>
          <p:cNvSpPr>
            <a:spLocks noEditPoints="1"/>
          </p:cNvSpPr>
          <p:nvPr>
            <p:custDataLst>
              <p:tags r:id="rId7"/>
            </p:custDataLst>
          </p:nvPr>
        </p:nvSpPr>
        <p:spPr bwMode="auto">
          <a:xfrm>
            <a:off x="776536"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19" name="MH_SubTitle_4"/>
          <p:cNvSpPr txBox="1">
            <a:spLocks noChangeArrowheads="1"/>
          </p:cNvSpPr>
          <p:nvPr>
            <p:custDataLst>
              <p:tags r:id="rId8"/>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9"/>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10"/>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283874" y="2742019"/>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sp>
        <p:nvSpPr>
          <p:cNvPr id="26" name="TextBox 25"/>
          <p:cNvSpPr txBox="1"/>
          <p:nvPr/>
        </p:nvSpPr>
        <p:spPr>
          <a:xfrm>
            <a:off x="1283874" y="4227833"/>
            <a:ext cx="2445544"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  </a:t>
            </a:r>
            <a:r>
              <a:rPr lang="en-US" altLang="zh-CN" dirty="0">
                <a:latin typeface="Times New Roman" pitchFamily="18" charset="0"/>
                <a:cs typeface="Times New Roman" pitchFamily="18" charset="0"/>
              </a:rPr>
              <a:t>multiple </a:t>
            </a:r>
            <a:r>
              <a:rPr lang="en-US" altLang="zh-CN" dirty="0">
                <a:solidFill>
                  <a:srgbClr val="FF0000"/>
                </a:solidFill>
                <a:latin typeface="Times New Roman" pitchFamily="18" charset="0"/>
                <a:cs typeface="Times New Roman" pitchFamily="18" charset="0"/>
              </a:rPr>
              <a:t>animation module</a:t>
            </a:r>
            <a:endParaRPr lang="en-US" altLang="zh-CN" dirty="0" smtClean="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3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6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6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7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79.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8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5646</TotalTime>
  <Words>1638</Words>
  <Application>Microsoft Office PowerPoint</Application>
  <PresentationFormat>A4 纸张(210x297 毫米)</PresentationFormat>
  <Paragraphs>190</Paragraphs>
  <Slides>14</Slides>
  <Notes>14</Notes>
  <HiddenSlides>0</HiddenSlides>
  <MMClips>1</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template_white_2000_j120402</vt:lpstr>
      <vt:lpstr>Promotion Report</vt:lpstr>
      <vt:lpstr>Content</vt:lpstr>
      <vt:lpstr>Personal Information</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2224</cp:revision>
  <cp:lastPrinted>2015-01-20T09:18:00Z</cp:lastPrinted>
  <dcterms:created xsi:type="dcterms:W3CDTF">2012-05-07T05:36:00Z</dcterms:created>
  <dcterms:modified xsi:type="dcterms:W3CDTF">2018-03-09T10:42:24Z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